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8" r:id="rId5"/>
    <p:sldId id="259"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336" y="154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F74AF0D-B746-4D9A-952C-C462235986EB}" type="datetimeFigureOut">
              <a:rPr lang="es-CO" smtClean="0"/>
              <a:pPr/>
              <a:t>01/10/2014</a:t>
            </a:fld>
            <a:endParaRPr lang="es-CO"/>
          </a:p>
        </p:txBody>
      </p:sp>
      <p:sp>
        <p:nvSpPr>
          <p:cNvPr id="5" name="Footer Placeholder 4"/>
          <p:cNvSpPr>
            <a:spLocks noGrp="1"/>
          </p:cNvSpPr>
          <p:nvPr>
            <p:ph type="ftr" sz="quarter" idx="11"/>
          </p:nvPr>
        </p:nvSpPr>
        <p:spPr>
          <a:xfrm>
            <a:off x="1174044" y="5357592"/>
            <a:ext cx="5034845" cy="365125"/>
          </a:xfrm>
        </p:spPr>
        <p:txBody>
          <a:bodyPr/>
          <a:lstStyle/>
          <a:p>
            <a:endParaRPr lang="es-CO"/>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AB861A7E-B7E4-4F89-8044-72499684372A}"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F74AF0D-B746-4D9A-952C-C462235986EB}" type="datetimeFigureOut">
              <a:rPr lang="es-CO" smtClean="0"/>
              <a:pPr/>
              <a:t>01/10/2014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B861A7E-B7E4-4F89-8044-72499684372A}"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F74AF0D-B746-4D9A-952C-C462235986EB}" type="datetimeFigureOut">
              <a:rPr lang="es-CO" smtClean="0"/>
              <a:pPr/>
              <a:t>01/10/2014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B861A7E-B7E4-4F89-8044-72499684372A}"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F74AF0D-B746-4D9A-952C-C462235986EB}" type="datetimeFigureOut">
              <a:rPr lang="es-CO" smtClean="0"/>
              <a:pPr/>
              <a:t>01/10/2014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B861A7E-B7E4-4F89-8044-72499684372A}"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F74AF0D-B746-4D9A-952C-C462235986EB}" type="datetimeFigureOut">
              <a:rPr lang="es-CO" smtClean="0"/>
              <a:pPr/>
              <a:t>01/10/2014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AB861A7E-B7E4-4F89-8044-72499684372A}"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8F74AF0D-B746-4D9A-952C-C462235986EB}" type="datetimeFigureOut">
              <a:rPr lang="es-CO" smtClean="0"/>
              <a:pPr/>
              <a:t>01/10/2014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AB861A7E-B7E4-4F89-8044-72499684372A}" type="slidenum">
              <a:rPr lang="es-CO" smtClean="0"/>
              <a:pPr/>
              <a:t>‹Nº›</a:t>
            </a:fld>
            <a:endParaRPr lang="es-CO"/>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8F74AF0D-B746-4D9A-952C-C462235986EB}" type="datetimeFigureOut">
              <a:rPr lang="es-CO" smtClean="0"/>
              <a:pPr/>
              <a:t>01/10/2014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AB861A7E-B7E4-4F89-8044-72499684372A}" type="slidenum">
              <a:rPr lang="es-CO" smtClean="0"/>
              <a:pPr/>
              <a:t>‹Nº›</a:t>
            </a:fld>
            <a:endParaRPr lang="es-CO"/>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F74AF0D-B746-4D9A-952C-C462235986EB}" type="datetimeFigureOut">
              <a:rPr lang="es-CO" smtClean="0"/>
              <a:pPr/>
              <a:t>01/10/2014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AB861A7E-B7E4-4F89-8044-72499684372A}"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4AF0D-B746-4D9A-952C-C462235986EB}" type="datetimeFigureOut">
              <a:rPr lang="es-CO" smtClean="0"/>
              <a:pPr/>
              <a:t>01/10/2014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AB861A7E-B7E4-4F89-8044-72499684372A}"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8F74AF0D-B746-4D9A-952C-C462235986EB}" type="datetimeFigureOut">
              <a:rPr lang="es-CO" smtClean="0"/>
              <a:pPr/>
              <a:t>01/10/2014</a:t>
            </a:fld>
            <a:endParaRPr lang="es-CO"/>
          </a:p>
        </p:txBody>
      </p:sp>
      <p:sp>
        <p:nvSpPr>
          <p:cNvPr id="6" name="Footer Placeholder 5"/>
          <p:cNvSpPr>
            <a:spLocks noGrp="1"/>
          </p:cNvSpPr>
          <p:nvPr>
            <p:ph type="ftr" sz="quarter" idx="11"/>
          </p:nvPr>
        </p:nvSpPr>
        <p:spPr>
          <a:xfrm rot="-60000">
            <a:off x="914554" y="5829261"/>
            <a:ext cx="3522607" cy="365125"/>
          </a:xfrm>
        </p:spPr>
        <p:txBody>
          <a:bodyPr/>
          <a:lstStyle/>
          <a:p>
            <a:endParaRPr lang="es-CO"/>
          </a:p>
        </p:txBody>
      </p:sp>
      <p:sp>
        <p:nvSpPr>
          <p:cNvPr id="7" name="Slide Number Placeholder 6"/>
          <p:cNvSpPr>
            <a:spLocks noGrp="1"/>
          </p:cNvSpPr>
          <p:nvPr>
            <p:ph type="sldNum" sz="quarter" idx="12"/>
          </p:nvPr>
        </p:nvSpPr>
        <p:spPr>
          <a:xfrm rot="60000">
            <a:off x="7557313" y="5896961"/>
            <a:ext cx="554023" cy="365125"/>
          </a:xfrm>
        </p:spPr>
        <p:txBody>
          <a:bodyPr/>
          <a:lstStyle/>
          <a:p>
            <a:fld id="{AB861A7E-B7E4-4F89-8044-72499684372A}"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8F74AF0D-B746-4D9A-952C-C462235986EB}" type="datetimeFigureOut">
              <a:rPr lang="es-CO" smtClean="0"/>
              <a:pPr/>
              <a:t>01/10/2014</a:t>
            </a:fld>
            <a:endParaRPr lang="es-CO"/>
          </a:p>
        </p:txBody>
      </p:sp>
      <p:sp>
        <p:nvSpPr>
          <p:cNvPr id="6" name="Footer Placeholder 5"/>
          <p:cNvSpPr>
            <a:spLocks noGrp="1"/>
          </p:cNvSpPr>
          <p:nvPr>
            <p:ph type="ftr" sz="quarter" idx="11"/>
          </p:nvPr>
        </p:nvSpPr>
        <p:spPr>
          <a:xfrm rot="-60000">
            <a:off x="914569" y="5831037"/>
            <a:ext cx="3319043" cy="365125"/>
          </a:xfrm>
        </p:spPr>
        <p:txBody>
          <a:bodyPr/>
          <a:lstStyle/>
          <a:p>
            <a:endParaRPr lang="es-CO"/>
          </a:p>
        </p:txBody>
      </p:sp>
      <p:sp>
        <p:nvSpPr>
          <p:cNvPr id="7" name="Slide Number Placeholder 6"/>
          <p:cNvSpPr>
            <a:spLocks noGrp="1"/>
          </p:cNvSpPr>
          <p:nvPr>
            <p:ph type="sldNum" sz="quarter" idx="12"/>
          </p:nvPr>
        </p:nvSpPr>
        <p:spPr>
          <a:xfrm rot="60000">
            <a:off x="7562089" y="5900026"/>
            <a:ext cx="554023" cy="365125"/>
          </a:xfrm>
        </p:spPr>
        <p:txBody>
          <a:bodyPr/>
          <a:lstStyle/>
          <a:p>
            <a:fld id="{AB861A7E-B7E4-4F89-8044-72499684372A}"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F74AF0D-B746-4D9A-952C-C462235986EB}" type="datetimeFigureOut">
              <a:rPr lang="es-CO" smtClean="0"/>
              <a:pPr/>
              <a:t>01/10/2014</a:t>
            </a:fld>
            <a:endParaRPr lang="es-CO"/>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CO"/>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AB861A7E-B7E4-4F89-8044-72499684372A}"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75656" y="4149080"/>
            <a:ext cx="6552728" cy="1080120"/>
          </a:xfrm>
        </p:spPr>
        <p:txBody>
          <a:bodyPr>
            <a:noAutofit/>
          </a:bodyPr>
          <a:lstStyle/>
          <a:p>
            <a:r>
              <a:rPr lang="en-US" sz="2800" dirty="0">
                <a:solidFill>
                  <a:schemeClr val="bg2">
                    <a:lumMod val="50000"/>
                  </a:schemeClr>
                </a:solidFill>
              </a:rPr>
              <a:t/>
            </a:r>
            <a:br>
              <a:rPr lang="en-US" sz="2800" dirty="0">
                <a:solidFill>
                  <a:schemeClr val="bg2">
                    <a:lumMod val="50000"/>
                  </a:schemeClr>
                </a:solidFill>
              </a:rPr>
            </a:br>
            <a:r>
              <a:rPr lang="en-US" sz="2800" dirty="0" smtClean="0">
                <a:solidFill>
                  <a:schemeClr val="bg2">
                    <a:lumMod val="50000"/>
                  </a:schemeClr>
                </a:solidFill>
              </a:rPr>
              <a:t/>
            </a:r>
            <a:br>
              <a:rPr lang="en-US" sz="2800" dirty="0" smtClean="0">
                <a:solidFill>
                  <a:schemeClr val="bg2">
                    <a:lumMod val="50000"/>
                  </a:schemeClr>
                </a:solidFill>
              </a:rPr>
            </a:br>
            <a:r>
              <a:rPr lang="en-US" sz="2800" dirty="0">
                <a:solidFill>
                  <a:schemeClr val="bg2">
                    <a:lumMod val="50000"/>
                  </a:schemeClr>
                </a:solidFill>
              </a:rPr>
              <a:t/>
            </a:r>
            <a:br>
              <a:rPr lang="en-US" sz="2800" dirty="0">
                <a:solidFill>
                  <a:schemeClr val="bg2">
                    <a:lumMod val="50000"/>
                  </a:schemeClr>
                </a:solidFill>
              </a:rPr>
            </a:br>
            <a:r>
              <a:rPr lang="en-US" sz="2800" dirty="0" smtClean="0">
                <a:solidFill>
                  <a:schemeClr val="bg2">
                    <a:lumMod val="50000"/>
                  </a:schemeClr>
                </a:solidFill>
              </a:rPr>
              <a:t/>
            </a:r>
            <a:br>
              <a:rPr lang="en-US" sz="2800" dirty="0" smtClean="0">
                <a:solidFill>
                  <a:schemeClr val="bg2">
                    <a:lumMod val="50000"/>
                  </a:schemeClr>
                </a:solidFill>
              </a:rPr>
            </a:br>
            <a:r>
              <a:rPr lang="en-US" sz="2800" dirty="0">
                <a:solidFill>
                  <a:schemeClr val="bg2">
                    <a:lumMod val="50000"/>
                  </a:schemeClr>
                </a:solidFill>
              </a:rPr>
              <a:t/>
            </a:r>
            <a:br>
              <a:rPr lang="en-US" sz="2800" dirty="0">
                <a:solidFill>
                  <a:schemeClr val="bg2">
                    <a:lumMod val="50000"/>
                  </a:schemeClr>
                </a:solidFill>
              </a:rPr>
            </a:br>
            <a:r>
              <a:rPr lang="en-US" sz="2800" dirty="0" smtClean="0">
                <a:solidFill>
                  <a:schemeClr val="bg2">
                    <a:lumMod val="50000"/>
                  </a:schemeClr>
                </a:solidFill>
              </a:rPr>
              <a:t>You</a:t>
            </a:r>
            <a:r>
              <a:rPr lang="en-US" sz="2800" dirty="0">
                <a:solidFill>
                  <a:schemeClr val="bg2">
                    <a:lumMod val="50000"/>
                  </a:schemeClr>
                </a:solidFill>
              </a:rPr>
              <a:t> </a:t>
            </a:r>
            <a:r>
              <a:rPr lang="en-US" sz="2800" b="1" dirty="0">
                <a:solidFill>
                  <a:schemeClr val="bg2">
                    <a:lumMod val="50000"/>
                  </a:schemeClr>
                </a:solidFill>
              </a:rPr>
              <a:t>had studied</a:t>
            </a:r>
            <a:r>
              <a:rPr lang="en-US" sz="2800" dirty="0">
                <a:solidFill>
                  <a:schemeClr val="bg2">
                    <a:lumMod val="50000"/>
                  </a:schemeClr>
                </a:solidFill>
              </a:rPr>
              <a:t> English before yo</a:t>
            </a:r>
            <a:r>
              <a:rPr lang="en-US" sz="2800" b="1" dirty="0">
                <a:solidFill>
                  <a:schemeClr val="bg2">
                    <a:lumMod val="50000"/>
                  </a:schemeClr>
                </a:solidFill>
              </a:rPr>
              <a:t>u</a:t>
            </a:r>
            <a:r>
              <a:rPr lang="en-US" sz="2800" dirty="0">
                <a:solidFill>
                  <a:schemeClr val="bg2">
                    <a:lumMod val="50000"/>
                  </a:schemeClr>
                </a:solidFill>
              </a:rPr>
              <a:t> moved to New York.</a:t>
            </a:r>
            <a:br>
              <a:rPr lang="en-US" sz="2800" dirty="0">
                <a:solidFill>
                  <a:schemeClr val="bg2">
                    <a:lumMod val="50000"/>
                  </a:schemeClr>
                </a:solidFill>
              </a:rPr>
            </a:br>
            <a:r>
              <a:rPr lang="en-US" sz="2800" b="1" dirty="0">
                <a:solidFill>
                  <a:schemeClr val="bg2">
                    <a:lumMod val="50000"/>
                  </a:schemeClr>
                </a:solidFill>
              </a:rPr>
              <a:t>Had</a:t>
            </a:r>
            <a:r>
              <a:rPr lang="en-US" sz="2800" dirty="0">
                <a:solidFill>
                  <a:schemeClr val="bg2">
                    <a:lumMod val="50000"/>
                  </a:schemeClr>
                </a:solidFill>
              </a:rPr>
              <a:t> you </a:t>
            </a:r>
            <a:r>
              <a:rPr lang="en-US" sz="2800" b="1" dirty="0">
                <a:solidFill>
                  <a:schemeClr val="bg2">
                    <a:lumMod val="50000"/>
                  </a:schemeClr>
                </a:solidFill>
              </a:rPr>
              <a:t>studied</a:t>
            </a:r>
            <a:r>
              <a:rPr lang="en-US" sz="2800" dirty="0">
                <a:solidFill>
                  <a:schemeClr val="bg2">
                    <a:lumMod val="50000"/>
                  </a:schemeClr>
                </a:solidFill>
              </a:rPr>
              <a:t> English before you moved to New York?</a:t>
            </a:r>
            <a:br>
              <a:rPr lang="en-US" sz="2800" dirty="0">
                <a:solidFill>
                  <a:schemeClr val="bg2">
                    <a:lumMod val="50000"/>
                  </a:schemeClr>
                </a:solidFill>
              </a:rPr>
            </a:br>
            <a:r>
              <a:rPr lang="en-US" sz="2800" dirty="0">
                <a:solidFill>
                  <a:schemeClr val="bg2">
                    <a:lumMod val="50000"/>
                  </a:schemeClr>
                </a:solidFill>
              </a:rPr>
              <a:t>You </a:t>
            </a:r>
            <a:r>
              <a:rPr lang="en-US" sz="2800" b="1" dirty="0">
                <a:solidFill>
                  <a:schemeClr val="bg2">
                    <a:lumMod val="50000"/>
                  </a:schemeClr>
                </a:solidFill>
              </a:rPr>
              <a:t>had</a:t>
            </a:r>
            <a:r>
              <a:rPr lang="en-US" sz="2800" dirty="0">
                <a:solidFill>
                  <a:schemeClr val="bg2">
                    <a:lumMod val="50000"/>
                  </a:schemeClr>
                </a:solidFill>
              </a:rPr>
              <a:t> not </a:t>
            </a:r>
            <a:r>
              <a:rPr lang="en-US" sz="2800" b="1" dirty="0">
                <a:solidFill>
                  <a:schemeClr val="bg2">
                    <a:lumMod val="50000"/>
                  </a:schemeClr>
                </a:solidFill>
              </a:rPr>
              <a:t>studied</a:t>
            </a:r>
            <a:r>
              <a:rPr lang="en-US" sz="2800" dirty="0">
                <a:solidFill>
                  <a:schemeClr val="bg2">
                    <a:lumMod val="50000"/>
                  </a:schemeClr>
                </a:solidFill>
              </a:rPr>
              <a:t> English before you moved to New York</a:t>
            </a:r>
            <a:r>
              <a:rPr lang="en-US" sz="2000" dirty="0">
                <a:solidFill>
                  <a:schemeClr val="bg2">
                    <a:lumMod val="50000"/>
                  </a:schemeClr>
                </a:solidFill>
              </a:rPr>
              <a:t>.</a:t>
            </a:r>
            <a:br>
              <a:rPr lang="en-US" sz="2000" dirty="0">
                <a:solidFill>
                  <a:schemeClr val="bg2">
                    <a:lumMod val="50000"/>
                  </a:schemeClr>
                </a:solidFill>
              </a:rPr>
            </a:br>
            <a:endParaRPr lang="es-CO" sz="2000" dirty="0">
              <a:solidFill>
                <a:schemeClr val="bg2">
                  <a:lumMod val="50000"/>
                </a:schemeClr>
              </a:solidFill>
            </a:endParaRPr>
          </a:p>
        </p:txBody>
      </p:sp>
      <p:sp>
        <p:nvSpPr>
          <p:cNvPr id="3" name="2 Rectángulo"/>
          <p:cNvSpPr/>
          <p:nvPr/>
        </p:nvSpPr>
        <p:spPr>
          <a:xfrm>
            <a:off x="1619672" y="1268760"/>
            <a:ext cx="6048672" cy="1200329"/>
          </a:xfrm>
          <a:prstGeom prst="rect">
            <a:avLst/>
          </a:prstGeom>
        </p:spPr>
        <p:txBody>
          <a:bodyPr wrap="square">
            <a:spAutoFit/>
          </a:bodyPr>
          <a:lstStyle/>
          <a:p>
            <a:pPr algn="ctr"/>
            <a:r>
              <a:rPr lang="en-US" b="1" dirty="0" smtClean="0">
                <a:solidFill>
                  <a:schemeClr val="bg2">
                    <a:lumMod val="50000"/>
                  </a:schemeClr>
                </a:solidFill>
              </a:rPr>
              <a:t>Thursday, September 18</a:t>
            </a:r>
            <a:r>
              <a:rPr lang="en-US" b="1" baseline="30000" dirty="0" smtClean="0">
                <a:solidFill>
                  <a:schemeClr val="bg2">
                    <a:lumMod val="50000"/>
                  </a:schemeClr>
                </a:solidFill>
              </a:rPr>
              <a:t>th</a:t>
            </a:r>
            <a:r>
              <a:rPr lang="en-US" b="1" dirty="0" smtClean="0">
                <a:solidFill>
                  <a:schemeClr val="bg2">
                    <a:lumMod val="50000"/>
                  </a:schemeClr>
                </a:solidFill>
              </a:rPr>
              <a:t> 2014</a:t>
            </a:r>
          </a:p>
          <a:p>
            <a:pPr algn="ctr"/>
            <a:r>
              <a:rPr lang="en-US" b="1" dirty="0" smtClean="0">
                <a:solidFill>
                  <a:schemeClr val="bg2">
                    <a:lumMod val="50000"/>
                  </a:schemeClr>
                </a:solidFill>
              </a:rPr>
              <a:t>Past </a:t>
            </a:r>
            <a:r>
              <a:rPr lang="en-US" b="1" dirty="0">
                <a:solidFill>
                  <a:schemeClr val="bg2">
                    <a:lumMod val="50000"/>
                  </a:schemeClr>
                </a:solidFill>
              </a:rPr>
              <a:t>Perfect</a:t>
            </a:r>
            <a:br>
              <a:rPr lang="en-US" b="1" dirty="0">
                <a:solidFill>
                  <a:schemeClr val="bg2">
                    <a:lumMod val="50000"/>
                  </a:schemeClr>
                </a:solidFill>
              </a:rPr>
            </a:br>
            <a:r>
              <a:rPr lang="en-US" b="1" dirty="0">
                <a:solidFill>
                  <a:schemeClr val="bg2">
                    <a:lumMod val="50000"/>
                  </a:schemeClr>
                </a:solidFill>
              </a:rPr>
              <a:t>FORM</a:t>
            </a:r>
            <a:br>
              <a:rPr lang="en-US" b="1" dirty="0">
                <a:solidFill>
                  <a:schemeClr val="bg2">
                    <a:lumMod val="50000"/>
                  </a:schemeClr>
                </a:solidFill>
              </a:rPr>
            </a:br>
            <a:endParaRPr lang="es-CO" dirty="0"/>
          </a:p>
        </p:txBody>
      </p:sp>
    </p:spTree>
    <p:extLst>
      <p:ext uri="{BB962C8B-B14F-4D97-AF65-F5344CB8AC3E}">
        <p14:creationId xmlns:p14="http://schemas.microsoft.com/office/powerpoint/2010/main" xmlns="" val="349569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87624" y="764704"/>
            <a:ext cx="6696744" cy="4968552"/>
          </a:xfrm>
        </p:spPr>
      </p:pic>
    </p:spTree>
    <p:extLst>
      <p:ext uri="{BB962C8B-B14F-4D97-AF65-F5344CB8AC3E}">
        <p14:creationId xmlns:p14="http://schemas.microsoft.com/office/powerpoint/2010/main" xmlns="" val="2201996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268760"/>
            <a:ext cx="6768752" cy="4454309"/>
          </a:xfrm>
        </p:spPr>
        <p:txBody>
          <a:bodyPr>
            <a:normAutofit fontScale="25000" lnSpcReduction="20000"/>
          </a:bodyPr>
          <a:lstStyle/>
          <a:p>
            <a:r>
              <a:rPr lang="en-US" sz="8000" b="1" dirty="0">
                <a:solidFill>
                  <a:srgbClr val="FF0000"/>
                </a:solidFill>
              </a:rPr>
              <a:t>USE </a:t>
            </a:r>
            <a:r>
              <a:rPr lang="en-US" sz="8000" b="1" dirty="0" smtClean="0">
                <a:solidFill>
                  <a:srgbClr val="FF0000"/>
                </a:solidFill>
              </a:rPr>
              <a:t>1. </a:t>
            </a:r>
            <a:r>
              <a:rPr lang="en-US" sz="8000" b="1" dirty="0">
                <a:solidFill>
                  <a:srgbClr val="FF0000"/>
                </a:solidFill>
              </a:rPr>
              <a:t>Completed Action Before Something in the </a:t>
            </a:r>
            <a:r>
              <a:rPr lang="en-US" sz="8000" b="1" dirty="0" smtClean="0">
                <a:solidFill>
                  <a:srgbClr val="FF0000"/>
                </a:solidFill>
              </a:rPr>
              <a:t>Past</a:t>
            </a:r>
          </a:p>
          <a:p>
            <a:endParaRPr lang="en-US" sz="4000" b="1" dirty="0" smtClean="0">
              <a:solidFill>
                <a:srgbClr val="00B050"/>
              </a:solidFill>
            </a:endParaRPr>
          </a:p>
          <a:p>
            <a:r>
              <a:rPr lang="en-US" sz="9600" b="1" dirty="0" smtClean="0">
                <a:solidFill>
                  <a:srgbClr val="00B050"/>
                </a:solidFill>
              </a:rPr>
              <a:t>The </a:t>
            </a:r>
            <a:r>
              <a:rPr lang="en-US" sz="9600" b="1" dirty="0">
                <a:solidFill>
                  <a:srgbClr val="00B050"/>
                </a:solidFill>
              </a:rPr>
              <a:t>Past Perfect expresses the idea that something occurred before another action in the past. It can also show that something happened before a specific time in the past.</a:t>
            </a:r>
          </a:p>
          <a:p>
            <a:r>
              <a:rPr lang="en-US" sz="9600" b="1" dirty="0">
                <a:solidFill>
                  <a:srgbClr val="00B050"/>
                </a:solidFill>
              </a:rPr>
              <a:t>Examples:</a:t>
            </a:r>
          </a:p>
          <a:p>
            <a:r>
              <a:rPr lang="en-US" sz="9600" b="1" dirty="0">
                <a:solidFill>
                  <a:srgbClr val="00B050"/>
                </a:solidFill>
              </a:rPr>
              <a:t>I had never seen such a beautiful beach before I went to Kauai.</a:t>
            </a:r>
          </a:p>
          <a:p>
            <a:r>
              <a:rPr lang="en-US" sz="9600" b="1" dirty="0">
                <a:solidFill>
                  <a:srgbClr val="00B050"/>
                </a:solidFill>
              </a:rPr>
              <a:t>I did not have any money because I had lost my wallet.</a:t>
            </a:r>
          </a:p>
          <a:p>
            <a:r>
              <a:rPr lang="en-US" sz="9600" b="1" dirty="0">
                <a:solidFill>
                  <a:srgbClr val="00B050"/>
                </a:solidFill>
              </a:rPr>
              <a:t>Tony knew Istanbul so well because he had visited the city several times.</a:t>
            </a:r>
          </a:p>
          <a:p>
            <a:r>
              <a:rPr lang="en-US" sz="9600" b="1" dirty="0">
                <a:solidFill>
                  <a:srgbClr val="FF0000"/>
                </a:solidFill>
              </a:rPr>
              <a:t>Had</a:t>
            </a:r>
            <a:r>
              <a:rPr lang="en-US" sz="9600" b="1" dirty="0">
                <a:solidFill>
                  <a:srgbClr val="00B050"/>
                </a:solidFill>
              </a:rPr>
              <a:t> Susan ever studied Thai before she moved to Thailand</a:t>
            </a:r>
            <a:r>
              <a:rPr lang="en-US" sz="9600" dirty="0"/>
              <a:t>?</a:t>
            </a:r>
          </a:p>
          <a:p>
            <a:endParaRPr lang="es-CO" sz="9600" dirty="0"/>
          </a:p>
        </p:txBody>
      </p:sp>
    </p:spTree>
    <p:extLst>
      <p:ext uri="{BB962C8B-B14F-4D97-AF65-F5344CB8AC3E}">
        <p14:creationId xmlns:p14="http://schemas.microsoft.com/office/powerpoint/2010/main" xmlns="" val="1396796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700808"/>
            <a:ext cx="7056784" cy="4022261"/>
          </a:xfrm>
        </p:spPr>
        <p:txBody>
          <a:bodyPr>
            <a:normAutofit lnSpcReduction="10000"/>
          </a:bodyPr>
          <a:lstStyle/>
          <a:p>
            <a:r>
              <a:rPr lang="en-US" dirty="0" smtClean="0"/>
              <a:t>We use </a:t>
            </a:r>
            <a:r>
              <a:rPr lang="en-US" dirty="0"/>
              <a:t>the Past Perfect to show that something started in the past and continued up until another action in the past.</a:t>
            </a:r>
          </a:p>
          <a:p>
            <a:r>
              <a:rPr lang="en-US" dirty="0"/>
              <a:t>Examples:</a:t>
            </a:r>
          </a:p>
          <a:p>
            <a:r>
              <a:rPr lang="en-US" dirty="0"/>
              <a:t>We </a:t>
            </a:r>
            <a:r>
              <a:rPr lang="en-US" b="1" dirty="0"/>
              <a:t>had had</a:t>
            </a:r>
            <a:r>
              <a:rPr lang="en-US" dirty="0"/>
              <a:t> that car for ten years before it broke down.</a:t>
            </a:r>
          </a:p>
          <a:p>
            <a:r>
              <a:rPr lang="en-US" dirty="0"/>
              <a:t>By the time Alex finished his studies, he </a:t>
            </a:r>
            <a:r>
              <a:rPr lang="en-US" b="1" dirty="0"/>
              <a:t>had been</a:t>
            </a:r>
            <a:r>
              <a:rPr lang="en-US" dirty="0"/>
              <a:t> in London for over eight years.</a:t>
            </a:r>
          </a:p>
          <a:p>
            <a:r>
              <a:rPr lang="en-US" dirty="0"/>
              <a:t>They felt bad about selling the house because they </a:t>
            </a:r>
            <a:r>
              <a:rPr lang="en-US" b="1" dirty="0"/>
              <a:t>had owned</a:t>
            </a:r>
            <a:r>
              <a:rPr lang="en-US" dirty="0"/>
              <a:t> it for more than forty years.</a:t>
            </a:r>
          </a:p>
        </p:txBody>
      </p:sp>
      <p:sp>
        <p:nvSpPr>
          <p:cNvPr id="4" name="3 Rectángulo"/>
          <p:cNvSpPr/>
          <p:nvPr/>
        </p:nvSpPr>
        <p:spPr>
          <a:xfrm>
            <a:off x="971600" y="548680"/>
            <a:ext cx="7632848" cy="954107"/>
          </a:xfrm>
          <a:prstGeom prst="rect">
            <a:avLst/>
          </a:prstGeom>
        </p:spPr>
        <p:txBody>
          <a:bodyPr wrap="square">
            <a:spAutoFit/>
          </a:bodyPr>
          <a:lstStyle/>
          <a:p>
            <a:r>
              <a:rPr lang="en-US" sz="2800" b="1" dirty="0"/>
              <a:t>USE 2 </a:t>
            </a:r>
            <a:r>
              <a:rPr lang="en-US" sz="2800" b="1" dirty="0" smtClean="0"/>
              <a:t>.Duration </a:t>
            </a:r>
            <a:r>
              <a:rPr lang="en-US" sz="2800" b="1" dirty="0"/>
              <a:t>Before Something in the Past (Non-Continuous Verbs)</a:t>
            </a:r>
          </a:p>
        </p:txBody>
      </p:sp>
    </p:spTree>
    <p:extLst>
      <p:ext uri="{BB962C8B-B14F-4D97-AF65-F5344CB8AC3E}">
        <p14:creationId xmlns:p14="http://schemas.microsoft.com/office/powerpoint/2010/main" xmlns="" val="788747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rgbClr val="FF0000"/>
                </a:solidFill>
              </a:rPr>
              <a:t>P</a:t>
            </a:r>
            <a:r>
              <a:rPr lang="es-CO" b="1" dirty="0" smtClean="0">
                <a:solidFill>
                  <a:srgbClr val="00B050"/>
                </a:solidFill>
              </a:rPr>
              <a:t>R</a:t>
            </a:r>
            <a:r>
              <a:rPr lang="es-CO" b="1" dirty="0" smtClean="0">
                <a:solidFill>
                  <a:srgbClr val="7030A0"/>
                </a:solidFill>
              </a:rPr>
              <a:t>A</a:t>
            </a:r>
            <a:r>
              <a:rPr lang="es-CO" b="1" dirty="0" smtClean="0">
                <a:solidFill>
                  <a:schemeClr val="accent6">
                    <a:lumMod val="60000"/>
                    <a:lumOff val="40000"/>
                  </a:schemeClr>
                </a:solidFill>
              </a:rPr>
              <a:t>C</a:t>
            </a:r>
            <a:r>
              <a:rPr lang="es-CO" b="1" dirty="0" smtClean="0">
                <a:solidFill>
                  <a:srgbClr val="0070C0"/>
                </a:solidFill>
              </a:rPr>
              <a:t>T</a:t>
            </a:r>
            <a:r>
              <a:rPr lang="es-CO" b="1" dirty="0" smtClean="0">
                <a:solidFill>
                  <a:schemeClr val="accent1"/>
                </a:solidFill>
              </a:rPr>
              <a:t>I</a:t>
            </a:r>
            <a:r>
              <a:rPr lang="es-CO" b="1" dirty="0" smtClean="0">
                <a:solidFill>
                  <a:srgbClr val="FF0000"/>
                </a:solidFill>
              </a:rPr>
              <a:t>C</a:t>
            </a:r>
            <a:r>
              <a:rPr lang="es-CO" b="1" dirty="0" smtClean="0">
                <a:solidFill>
                  <a:srgbClr val="00B0F0"/>
                </a:solidFill>
              </a:rPr>
              <a:t>E</a:t>
            </a:r>
            <a:endParaRPr lang="es-CO" b="1" dirty="0">
              <a:solidFill>
                <a:srgbClr val="00B0F0"/>
              </a:solidFill>
            </a:endParaRPr>
          </a:p>
        </p:txBody>
      </p:sp>
      <p:sp>
        <p:nvSpPr>
          <p:cNvPr id="5" name="Control 1"/>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6" name="Control 2"/>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7" name="Control 3"/>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8" name="Control 4"/>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9" name="Control 5"/>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0" name="Control 6"/>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1" name="Control 7"/>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2" name="Control 8"/>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3" name="Control 9"/>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4" name="Control 10"/>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5" name="Control 11"/>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6" name="Control 12"/>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7" name="Control 13"/>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8" name="Control 14"/>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19" name="Control 15"/>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20" name="Control 16"/>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21" name="Control 17"/>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22" name="Control 18"/>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23" name="Control 19"/>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24" name="Control 20"/>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25" name="Control 21"/>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26" name="Control 22"/>
          <p:cNvSpPr>
            <a:spLocks noChangeArrowheads="1" noChangeShapeType="1"/>
          </p:cNvSpPr>
          <p:nvPr/>
        </p:nvSpPr>
        <p:spPr bwMode="auto">
          <a:xfrm>
            <a:off x="2997200" y="2098675"/>
            <a:ext cx="914400" cy="914400"/>
          </a:xfrm>
          <a:prstGeom prst="rect">
            <a:avLst/>
          </a:prstGeom>
          <a:noFill/>
          <a:ln w="9525">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CO"/>
          </a:p>
        </p:txBody>
      </p:sp>
      <p:sp>
        <p:nvSpPr>
          <p:cNvPr id="27" name="26 Marcador de contenido"/>
          <p:cNvSpPr>
            <a:spLocks noGrp="1"/>
          </p:cNvSpPr>
          <p:nvPr>
            <p:ph idx="1"/>
          </p:nvPr>
        </p:nvSpPr>
        <p:spPr>
          <a:xfrm>
            <a:off x="1463040" y="1700808"/>
            <a:ext cx="6196405" cy="4392487"/>
          </a:xfrm>
        </p:spPr>
        <p:txBody>
          <a:bodyPr>
            <a:normAutofit fontScale="92500"/>
          </a:bodyPr>
          <a:lstStyle/>
          <a:p>
            <a:r>
              <a:rPr lang="en-US" dirty="0"/>
              <a:t>1) When I arrived at the cinema, the film </a:t>
            </a:r>
            <a:r>
              <a:rPr lang="en-US" b="1" dirty="0" smtClean="0">
                <a:solidFill>
                  <a:srgbClr val="FF0000"/>
                </a:solidFill>
              </a:rPr>
              <a:t>had started</a:t>
            </a:r>
            <a:r>
              <a:rPr lang="en-US" dirty="0"/>
              <a:t> (start</a:t>
            </a:r>
            <a:r>
              <a:rPr lang="en-US" dirty="0" smtClean="0"/>
              <a:t>)..</a:t>
            </a:r>
          </a:p>
          <a:p>
            <a:r>
              <a:rPr lang="en-US" dirty="0" smtClean="0"/>
              <a:t>2) </a:t>
            </a:r>
            <a:r>
              <a:rPr lang="en-US" dirty="0" smtClean="0"/>
              <a:t>She___ ____</a:t>
            </a:r>
            <a:r>
              <a:rPr lang="en-US" dirty="0"/>
              <a:t>  (live) in China before she went to </a:t>
            </a:r>
            <a:r>
              <a:rPr lang="en-US" dirty="0" smtClean="0"/>
              <a:t>Thailand</a:t>
            </a:r>
          </a:p>
          <a:p>
            <a:r>
              <a:rPr lang="en-US" dirty="0" smtClean="0"/>
              <a:t>3)After </a:t>
            </a:r>
            <a:r>
              <a:rPr lang="en-US" dirty="0"/>
              <a:t>they </a:t>
            </a:r>
            <a:r>
              <a:rPr lang="en-US" dirty="0" smtClean="0"/>
              <a:t>___ ___</a:t>
            </a:r>
            <a:r>
              <a:rPr lang="en-US" dirty="0"/>
              <a:t> (eat) the shellfish, they began to feel sick</a:t>
            </a:r>
            <a:r>
              <a:rPr lang="en-US" dirty="0" smtClean="0"/>
              <a:t>.</a:t>
            </a:r>
          </a:p>
          <a:p>
            <a:r>
              <a:rPr lang="en-US" dirty="0" smtClean="0"/>
              <a:t>4)Julie </a:t>
            </a:r>
            <a:r>
              <a:rPr lang="en-US" dirty="0"/>
              <a:t>didn’t arrive until after I </a:t>
            </a:r>
            <a:r>
              <a:rPr lang="en-US" dirty="0" smtClean="0"/>
              <a:t>___ ___</a:t>
            </a:r>
            <a:r>
              <a:rPr lang="en-US" dirty="0"/>
              <a:t> (leave</a:t>
            </a:r>
            <a:r>
              <a:rPr lang="en-US" dirty="0" smtClean="0"/>
              <a:t>)..</a:t>
            </a:r>
          </a:p>
          <a:p>
            <a:r>
              <a:rPr lang="en-US" dirty="0" smtClean="0"/>
              <a:t>5)The </a:t>
            </a:r>
            <a:r>
              <a:rPr lang="en-US" dirty="0"/>
              <a:t>garden was dead because it  </a:t>
            </a:r>
            <a:r>
              <a:rPr lang="en-US" dirty="0" smtClean="0"/>
              <a:t>___  ___(be-</a:t>
            </a:r>
            <a:r>
              <a:rPr lang="en-US" dirty="0" err="1" smtClean="0"/>
              <a:t>neg</a:t>
            </a:r>
            <a:r>
              <a:rPr lang="en-US" dirty="0" smtClean="0"/>
              <a:t>)</a:t>
            </a:r>
            <a:r>
              <a:rPr lang="en-US" dirty="0"/>
              <a:t> dry all </a:t>
            </a:r>
            <a:r>
              <a:rPr lang="en-US" dirty="0" smtClean="0"/>
              <a:t>summer</a:t>
            </a:r>
          </a:p>
          <a:p>
            <a:r>
              <a:rPr lang="en-US" dirty="0" smtClean="0"/>
              <a:t>6)He</a:t>
            </a:r>
            <a:r>
              <a:rPr lang="en-US" dirty="0"/>
              <a:t> </a:t>
            </a:r>
            <a:r>
              <a:rPr lang="en-US"/>
              <a:t> </a:t>
            </a:r>
            <a:r>
              <a:rPr lang="en-US" smtClean="0"/>
              <a:t>___  ___(</a:t>
            </a:r>
            <a:r>
              <a:rPr lang="en-US" dirty="0"/>
              <a:t>meet) her somewhere before..</a:t>
            </a:r>
            <a:endParaRPr lang="en-US" dirty="0" smtClean="0"/>
          </a:p>
          <a:p>
            <a:endParaRPr lang="es-CO" dirty="0"/>
          </a:p>
        </p:txBody>
      </p:sp>
    </p:spTree>
    <p:extLst>
      <p:ext uri="{BB962C8B-B14F-4D97-AF65-F5344CB8AC3E}">
        <p14:creationId xmlns:p14="http://schemas.microsoft.com/office/powerpoint/2010/main" xmlns="" val="2304788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117</TotalTime>
  <Words>102</Words>
  <Application>Microsoft Office PowerPoint</Application>
  <PresentationFormat>Presentación en pantalla (4:3)</PresentationFormat>
  <Paragraphs>24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Chincheta</vt:lpstr>
      <vt:lpstr>     You had studied English before you moved to New York. Had you studied English before you moved to New York? You had not studied English before you moved to New York. </vt:lpstr>
      <vt:lpstr>Diapositiva 2</vt:lpstr>
      <vt:lpstr>Diapositiva 3</vt:lpstr>
      <vt:lpstr>Diapositiva 4</vt:lpstr>
      <vt:lpstr>PRACTICE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 Perfect FORM [had + past participle] Examples: You had studied English before you moved to New York. Had you studied English before you moved to New York? You had not studied English before you moved to New York.</dc:title>
  <dc:creator>USUARIO</dc:creator>
  <cp:lastModifiedBy>SANTIAGO-SANJUAN</cp:lastModifiedBy>
  <cp:revision>8</cp:revision>
  <dcterms:created xsi:type="dcterms:W3CDTF">2014-09-18T18:42:51Z</dcterms:created>
  <dcterms:modified xsi:type="dcterms:W3CDTF">2014-10-01T22:59:06Z</dcterms:modified>
</cp:coreProperties>
</file>